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1" r:id="rId2"/>
    <p:sldId id="297" r:id="rId3"/>
    <p:sldId id="300" r:id="rId4"/>
    <p:sldId id="301" r:id="rId5"/>
    <p:sldId id="302" r:id="rId6"/>
    <p:sldId id="264" r:id="rId7"/>
    <p:sldId id="299" r:id="rId8"/>
    <p:sldId id="303" r:id="rId9"/>
    <p:sldId id="305" r:id="rId10"/>
    <p:sldId id="296" r:id="rId11"/>
    <p:sldId id="306" r:id="rId12"/>
    <p:sldId id="298" r:id="rId13"/>
    <p:sldId id="307" r:id="rId14"/>
    <p:sldId id="304" r:id="rId15"/>
    <p:sldId id="258" r:id="rId16"/>
    <p:sldId id="256" r:id="rId17"/>
    <p:sldId id="294" r:id="rId18"/>
    <p:sldId id="312" r:id="rId19"/>
    <p:sldId id="308" r:id="rId20"/>
    <p:sldId id="313" r:id="rId21"/>
    <p:sldId id="309" r:id="rId22"/>
    <p:sldId id="314" r:id="rId23"/>
    <p:sldId id="310" r:id="rId24"/>
    <p:sldId id="315" r:id="rId25"/>
    <p:sldId id="311" r:id="rId26"/>
    <p:sldId id="316" r:id="rId27"/>
    <p:sldId id="317" r:id="rId28"/>
    <p:sldId id="277"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4" autoAdjust="0"/>
    <p:restoredTop sz="94660"/>
  </p:normalViewPr>
  <p:slideViewPr>
    <p:cSldViewPr snapToGrid="0">
      <p:cViewPr varScale="1">
        <p:scale>
          <a:sx n="142" d="100"/>
          <a:sy n="142" d="100"/>
        </p:scale>
        <p:origin x="948" y="3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4F2E97A-0422-4C32-8A1C-EB38C3952243}" type="datetimeFigureOut">
              <a:rPr lang="en-US" smtClean="0"/>
              <a:t>2/17/2026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2502503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F2E97A-0422-4C32-8A1C-EB38C3952243}" type="datetimeFigureOut">
              <a:rPr lang="en-US" smtClean="0"/>
              <a:t>2/17/2026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12313758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F2E97A-0422-4C32-8A1C-EB38C3952243}" type="datetimeFigureOut">
              <a:rPr lang="en-US" smtClean="0"/>
              <a:t>2/17/2026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3082475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F2E97A-0422-4C32-8A1C-EB38C3952243}" type="datetimeFigureOut">
              <a:rPr lang="en-US" smtClean="0"/>
              <a:t>2/17/2026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1307749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F2E97A-0422-4C32-8A1C-EB38C3952243}" type="datetimeFigureOut">
              <a:rPr lang="en-US" smtClean="0"/>
              <a:t>2/17/2026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73494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4F2E97A-0422-4C32-8A1C-EB38C3952243}" type="datetimeFigureOut">
              <a:rPr lang="en-US" smtClean="0"/>
              <a:t>2/17/2026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9681166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4F2E97A-0422-4C32-8A1C-EB38C3952243}" type="datetimeFigureOut">
              <a:rPr lang="en-US" smtClean="0"/>
              <a:t>2/17/2026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771251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4F2E97A-0422-4C32-8A1C-EB38C3952243}" type="datetimeFigureOut">
              <a:rPr lang="en-US" smtClean="0"/>
              <a:t>2/17/2026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117878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F2E97A-0422-4C32-8A1C-EB38C3952243}" type="datetimeFigureOut">
              <a:rPr lang="en-US" smtClean="0"/>
              <a:t>2/17/2026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1798068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4F2E97A-0422-4C32-8A1C-EB38C3952243}" type="datetimeFigureOut">
              <a:rPr lang="en-US" smtClean="0"/>
              <a:t>2/17/2026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811510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4F2E97A-0422-4C32-8A1C-EB38C3952243}" type="datetimeFigureOut">
              <a:rPr lang="en-US" smtClean="0"/>
              <a:t>2/17/2026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31213502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4F2E97A-0422-4C32-8A1C-EB38C3952243}" type="datetimeFigureOut">
              <a:rPr lang="en-US" smtClean="0"/>
              <a:t>2/17/2026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7AFA76A-ED53-4372-A751-BFDC800A3459}" type="slidenum">
              <a:rPr lang="en-US" smtClean="0"/>
              <a:t>‹#›</a:t>
            </a:fld>
            <a:endParaRPr lang="en-US"/>
          </a:p>
        </p:txBody>
      </p:sp>
    </p:spTree>
    <p:extLst>
      <p:ext uri="{BB962C8B-B14F-4D97-AF65-F5344CB8AC3E}">
        <p14:creationId xmlns:p14="http://schemas.microsoft.com/office/powerpoint/2010/main" val="93086831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9D9B932A-2FF6-6BA1-2C6E-B03EC0B61088}"/>
            </a:ext>
          </a:extLst>
        </p:cNvPr>
        <p:cNvGrpSpPr/>
        <p:nvPr/>
      </p:nvGrpSpPr>
      <p:grpSpPr>
        <a:xfrm>
          <a:off x="0" y="0"/>
          <a:ext cx="0" cy="0"/>
          <a:chOff x="0" y="0"/>
          <a:chExt cx="0" cy="0"/>
        </a:xfrm>
      </p:grpSpPr>
    </p:spTree>
    <p:extLst>
      <p:ext uri="{BB962C8B-B14F-4D97-AF65-F5344CB8AC3E}">
        <p14:creationId xmlns:p14="http://schemas.microsoft.com/office/powerpoint/2010/main" val="27067539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D2835E0D-524D-4651-32AE-DE514DB1523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F448C490-A251-14EB-80C7-6528FFDC8245}"/>
              </a:ext>
            </a:extLst>
          </p:cNvPr>
          <p:cNvSpPr txBox="1"/>
          <p:nvPr/>
        </p:nvSpPr>
        <p:spPr>
          <a:xfrm>
            <a:off x="1044387" y="2343407"/>
            <a:ext cx="10103226" cy="1754326"/>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2. Use Your Gifts to Restore Brokenness</a:t>
            </a:r>
            <a:endParaRPr lang="en-US" sz="5400" b="1" spc="-300" dirty="0">
              <a:latin typeface="Objective" pitchFamily="50" charset="0"/>
            </a:endParaRPr>
          </a:p>
        </p:txBody>
      </p:sp>
    </p:spTree>
    <p:extLst>
      <p:ext uri="{BB962C8B-B14F-4D97-AF65-F5344CB8AC3E}">
        <p14:creationId xmlns:p14="http://schemas.microsoft.com/office/powerpoint/2010/main" val="37511619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F1477E15-9C33-88FD-2EF4-2BCD8F4B3B11}"/>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034AA0AD-F1C0-B320-D1C2-0B2636C15CA7}"/>
              </a:ext>
            </a:extLst>
          </p:cNvPr>
          <p:cNvSpPr txBox="1"/>
          <p:nvPr/>
        </p:nvSpPr>
        <p:spPr>
          <a:xfrm>
            <a:off x="1044387" y="1752952"/>
            <a:ext cx="10103226" cy="2800767"/>
          </a:xfrm>
          <a:prstGeom prst="rect">
            <a:avLst/>
          </a:prstGeom>
          <a:noFill/>
        </p:spPr>
        <p:txBody>
          <a:bodyPr wrap="square" rtlCol="0" anchor="ctr" anchorCtr="0">
            <a:spAutoFit/>
          </a:bodyPr>
          <a:lstStyle/>
          <a:p>
            <a:pPr algn="ctr"/>
            <a:r>
              <a:rPr lang="en-US" sz="4400" spc="-150" dirty="0">
                <a:solidFill>
                  <a:schemeClr val="bg1"/>
                </a:solidFill>
                <a:latin typeface="Objective Medium" pitchFamily="50" charset="0"/>
              </a:rPr>
              <a:t>Each of you should use whatever gift you have received to serve others, as faithful stewards of God’s grace in its various forms.</a:t>
            </a:r>
            <a:endParaRPr lang="en-US" sz="4400" spc="-150" dirty="0">
              <a:latin typeface="Objective Medium" pitchFamily="50" charset="0"/>
            </a:endParaRPr>
          </a:p>
        </p:txBody>
      </p:sp>
      <p:sp>
        <p:nvSpPr>
          <p:cNvPr id="2" name="TextBox 1">
            <a:extLst>
              <a:ext uri="{FF2B5EF4-FFF2-40B4-BE49-F238E27FC236}">
                <a16:creationId xmlns:a16="http://schemas.microsoft.com/office/drawing/2014/main" id="{BD6FBA71-5AB2-3F58-A8F2-030E32CFB46F}"/>
              </a:ext>
            </a:extLst>
          </p:cNvPr>
          <p:cNvSpPr txBox="1"/>
          <p:nvPr/>
        </p:nvSpPr>
        <p:spPr>
          <a:xfrm>
            <a:off x="9413236" y="6034267"/>
            <a:ext cx="2427588" cy="584775"/>
          </a:xfrm>
          <a:prstGeom prst="rect">
            <a:avLst/>
          </a:prstGeom>
          <a:noFill/>
        </p:spPr>
        <p:txBody>
          <a:bodyPr wrap="none" rtlCol="0">
            <a:spAutoFit/>
          </a:bodyPr>
          <a:lstStyle/>
          <a:p>
            <a:pPr algn="r"/>
            <a:r>
              <a:rPr lang="en-US" sz="3200" b="1" spc="-150" dirty="0">
                <a:solidFill>
                  <a:schemeClr val="bg1"/>
                </a:solidFill>
                <a:latin typeface="Objective" pitchFamily="50" charset="0"/>
              </a:rPr>
              <a:t>1 Peter 4:10</a:t>
            </a:r>
          </a:p>
        </p:txBody>
      </p:sp>
    </p:spTree>
    <p:extLst>
      <p:ext uri="{BB962C8B-B14F-4D97-AF65-F5344CB8AC3E}">
        <p14:creationId xmlns:p14="http://schemas.microsoft.com/office/powerpoint/2010/main" val="13401752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B39AE54D-3D65-8771-0695-7632FAB9EBF4}"/>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4C6A61CA-1111-385D-0667-21CA07F7506E}"/>
              </a:ext>
            </a:extLst>
          </p:cNvPr>
          <p:cNvSpPr txBox="1"/>
          <p:nvPr/>
        </p:nvSpPr>
        <p:spPr>
          <a:xfrm>
            <a:off x="1044387" y="2758905"/>
            <a:ext cx="10103226" cy="923330"/>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Your </a:t>
            </a:r>
            <a:r>
              <a:rPr lang="en-US" sz="5400" b="1" spc="-300" dirty="0">
                <a:latin typeface="Objective" pitchFamily="50" charset="0"/>
              </a:rPr>
              <a:t>calling</a:t>
            </a:r>
            <a:r>
              <a:rPr lang="en-US" sz="5400" b="1" spc="-300" dirty="0">
                <a:solidFill>
                  <a:schemeClr val="bg1"/>
                </a:solidFill>
                <a:latin typeface="Objective" pitchFamily="50" charset="0"/>
              </a:rPr>
              <a:t> creates healing.</a:t>
            </a:r>
            <a:endParaRPr lang="en-US" sz="5400" b="1" spc="-300" dirty="0">
              <a:latin typeface="Objective" pitchFamily="50" charset="0"/>
            </a:endParaRPr>
          </a:p>
        </p:txBody>
      </p:sp>
    </p:spTree>
    <p:extLst>
      <p:ext uri="{BB962C8B-B14F-4D97-AF65-F5344CB8AC3E}">
        <p14:creationId xmlns:p14="http://schemas.microsoft.com/office/powerpoint/2010/main" val="12673377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679453C7-78F6-DCE0-FD7E-8FAD8A309D1C}"/>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57579976-0474-AD42-D745-1FB13AEADFB4}"/>
              </a:ext>
            </a:extLst>
          </p:cNvPr>
          <p:cNvSpPr txBox="1"/>
          <p:nvPr/>
        </p:nvSpPr>
        <p:spPr>
          <a:xfrm>
            <a:off x="1044387" y="2758905"/>
            <a:ext cx="10103226" cy="923330"/>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3. Build for Kingdom Impact</a:t>
            </a:r>
            <a:endParaRPr lang="en-US" sz="5400" b="1" spc="-300" dirty="0">
              <a:latin typeface="Objective" pitchFamily="50" charset="0"/>
            </a:endParaRPr>
          </a:p>
        </p:txBody>
      </p:sp>
    </p:spTree>
    <p:extLst>
      <p:ext uri="{BB962C8B-B14F-4D97-AF65-F5344CB8AC3E}">
        <p14:creationId xmlns:p14="http://schemas.microsoft.com/office/powerpoint/2010/main" val="39872685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7F0BD568-CA05-849C-8DA1-ABC9A0460224}"/>
            </a:ext>
          </a:extLst>
        </p:cNvPr>
        <p:cNvGrpSpPr/>
        <p:nvPr/>
      </p:nvGrpSpPr>
      <p:grpSpPr>
        <a:xfrm>
          <a:off x="0" y="0"/>
          <a:ext cx="0" cy="0"/>
          <a:chOff x="0" y="0"/>
          <a:chExt cx="0" cy="0"/>
        </a:xfrm>
      </p:grpSpPr>
    </p:spTree>
    <p:extLst>
      <p:ext uri="{BB962C8B-B14F-4D97-AF65-F5344CB8AC3E}">
        <p14:creationId xmlns:p14="http://schemas.microsoft.com/office/powerpoint/2010/main" val="28559008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617951C0-5432-FE52-1CE9-75229C299A7E}"/>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996D934D-754D-F1AF-94E7-1965E047A77E}"/>
              </a:ext>
            </a:extLst>
          </p:cNvPr>
          <p:cNvSpPr txBox="1"/>
          <p:nvPr/>
        </p:nvSpPr>
        <p:spPr>
          <a:xfrm>
            <a:off x="1044387" y="1752952"/>
            <a:ext cx="10103226" cy="2800767"/>
          </a:xfrm>
          <a:prstGeom prst="rect">
            <a:avLst/>
          </a:prstGeom>
          <a:noFill/>
        </p:spPr>
        <p:txBody>
          <a:bodyPr wrap="square" rtlCol="0" anchor="ctr" anchorCtr="0">
            <a:spAutoFit/>
          </a:bodyPr>
          <a:lstStyle/>
          <a:p>
            <a:pPr algn="ctr"/>
            <a:r>
              <a:rPr lang="en-US" sz="4400" spc="-150" dirty="0">
                <a:solidFill>
                  <a:schemeClr val="bg1"/>
                </a:solidFill>
                <a:latin typeface="Objective Medium" pitchFamily="50" charset="0"/>
              </a:rPr>
              <a:t>In the same way, let your light shine before others, that they may see your good deeds and glorify your Father in heaven.</a:t>
            </a:r>
            <a:endParaRPr lang="en-US" sz="4400" spc="-150" dirty="0">
              <a:latin typeface="Objective Medium" pitchFamily="50" charset="0"/>
            </a:endParaRPr>
          </a:p>
        </p:txBody>
      </p:sp>
      <p:sp>
        <p:nvSpPr>
          <p:cNvPr id="2" name="TextBox 1">
            <a:extLst>
              <a:ext uri="{FF2B5EF4-FFF2-40B4-BE49-F238E27FC236}">
                <a16:creationId xmlns:a16="http://schemas.microsoft.com/office/drawing/2014/main" id="{B4B1BC91-2F96-AA37-A4D9-F04C9606D933}"/>
              </a:ext>
            </a:extLst>
          </p:cNvPr>
          <p:cNvSpPr txBox="1"/>
          <p:nvPr/>
        </p:nvSpPr>
        <p:spPr>
          <a:xfrm>
            <a:off x="8998571" y="6034267"/>
            <a:ext cx="2842253" cy="584775"/>
          </a:xfrm>
          <a:prstGeom prst="rect">
            <a:avLst/>
          </a:prstGeom>
          <a:noFill/>
        </p:spPr>
        <p:txBody>
          <a:bodyPr wrap="none" rtlCol="0">
            <a:spAutoFit/>
          </a:bodyPr>
          <a:lstStyle/>
          <a:p>
            <a:pPr algn="r"/>
            <a:r>
              <a:rPr lang="en-US" sz="3200" b="1" spc="-150" dirty="0">
                <a:solidFill>
                  <a:schemeClr val="bg1"/>
                </a:solidFill>
                <a:latin typeface="Objective" pitchFamily="50" charset="0"/>
              </a:rPr>
              <a:t>Matthew 5:16</a:t>
            </a:r>
          </a:p>
        </p:txBody>
      </p:sp>
    </p:spTree>
    <p:extLst>
      <p:ext uri="{BB962C8B-B14F-4D97-AF65-F5344CB8AC3E}">
        <p14:creationId xmlns:p14="http://schemas.microsoft.com/office/powerpoint/2010/main" val="4538230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2493F79-F2A4-F379-9054-4400595F83F9}"/>
              </a:ext>
            </a:extLst>
          </p:cNvPr>
          <p:cNvSpPr txBox="1"/>
          <p:nvPr/>
        </p:nvSpPr>
        <p:spPr>
          <a:xfrm>
            <a:off x="1044387" y="2343407"/>
            <a:ext cx="10103226" cy="1754326"/>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Good </a:t>
            </a:r>
            <a:r>
              <a:rPr lang="en-US" sz="5400" b="1" spc="-300" dirty="0">
                <a:latin typeface="Objective" pitchFamily="50" charset="0"/>
              </a:rPr>
              <a:t>business</a:t>
            </a:r>
            <a:r>
              <a:rPr lang="en-US" sz="5400" b="1" spc="-300" dirty="0">
                <a:solidFill>
                  <a:schemeClr val="bg1"/>
                </a:solidFill>
                <a:latin typeface="Objective" pitchFamily="50" charset="0"/>
              </a:rPr>
              <a:t> is a gospel </a:t>
            </a:r>
            <a:r>
              <a:rPr lang="en-US" sz="5400" b="1" spc="-300" dirty="0">
                <a:latin typeface="Objective" pitchFamily="50" charset="0"/>
              </a:rPr>
              <a:t>witness.</a:t>
            </a:r>
          </a:p>
        </p:txBody>
      </p:sp>
    </p:spTree>
    <p:extLst>
      <p:ext uri="{BB962C8B-B14F-4D97-AF65-F5344CB8AC3E}">
        <p14:creationId xmlns:p14="http://schemas.microsoft.com/office/powerpoint/2010/main" val="12880786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5FBABADF-8F7B-8046-EA7A-2FB4FB828840}"/>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24E7E2A8-49D1-EAA3-895C-7F65779B608C}"/>
              </a:ext>
            </a:extLst>
          </p:cNvPr>
          <p:cNvSpPr txBox="1"/>
          <p:nvPr/>
        </p:nvSpPr>
        <p:spPr>
          <a:xfrm>
            <a:off x="2451847" y="989334"/>
            <a:ext cx="7288306" cy="923330"/>
          </a:xfrm>
          <a:prstGeom prst="rect">
            <a:avLst/>
          </a:prstGeom>
          <a:noFill/>
        </p:spPr>
        <p:txBody>
          <a:bodyPr wrap="square" rtlCol="0" anchor="t" anchorCtr="0">
            <a:spAutoFit/>
          </a:bodyPr>
          <a:lstStyle/>
          <a:p>
            <a:r>
              <a:rPr lang="en-US" sz="5400" b="1" spc="-300" dirty="0">
                <a:solidFill>
                  <a:schemeClr val="bg1"/>
                </a:solidFill>
                <a:latin typeface="Objective" pitchFamily="50" charset="0"/>
              </a:rPr>
              <a:t>B – Begin with Prayer</a:t>
            </a:r>
          </a:p>
        </p:txBody>
      </p:sp>
    </p:spTree>
    <p:extLst>
      <p:ext uri="{BB962C8B-B14F-4D97-AF65-F5344CB8AC3E}">
        <p14:creationId xmlns:p14="http://schemas.microsoft.com/office/powerpoint/2010/main" val="6874267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C832D391-82C9-1CAB-70B6-45EC29ED106C}"/>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75F14111-86C0-479C-B962-1C7BE1ECE246}"/>
              </a:ext>
            </a:extLst>
          </p:cNvPr>
          <p:cNvSpPr txBox="1"/>
          <p:nvPr/>
        </p:nvSpPr>
        <p:spPr>
          <a:xfrm>
            <a:off x="1044387" y="1820187"/>
            <a:ext cx="10103226" cy="2800767"/>
          </a:xfrm>
          <a:prstGeom prst="rect">
            <a:avLst/>
          </a:prstGeom>
          <a:noFill/>
        </p:spPr>
        <p:txBody>
          <a:bodyPr wrap="square" rtlCol="0" anchor="ctr" anchorCtr="0">
            <a:spAutoFit/>
          </a:bodyPr>
          <a:lstStyle/>
          <a:p>
            <a:pPr algn="ctr"/>
            <a:r>
              <a:rPr lang="en-US" sz="4400" spc="-150" dirty="0">
                <a:solidFill>
                  <a:schemeClr val="bg1"/>
                </a:solidFill>
                <a:latin typeface="Objective Medium" pitchFamily="50" charset="0"/>
              </a:rPr>
              <a:t>“Lord, help me to see my workplace as your mission field.</a:t>
            </a:r>
            <a:br>
              <a:rPr lang="en-US" sz="4400" spc="-150" dirty="0">
                <a:solidFill>
                  <a:schemeClr val="bg1"/>
                </a:solidFill>
                <a:latin typeface="Objective Medium" pitchFamily="50" charset="0"/>
              </a:rPr>
            </a:br>
            <a:r>
              <a:rPr lang="en-US" sz="4400" spc="-150" dirty="0">
                <a:solidFill>
                  <a:schemeClr val="bg1"/>
                </a:solidFill>
                <a:latin typeface="Objective Medium" pitchFamily="50" charset="0"/>
              </a:rPr>
              <a:t>Give me eyes to see opportunities</a:t>
            </a:r>
            <a:br>
              <a:rPr lang="en-US" sz="4400" spc="-150" dirty="0">
                <a:solidFill>
                  <a:schemeClr val="bg1"/>
                </a:solidFill>
                <a:latin typeface="Objective Medium" pitchFamily="50" charset="0"/>
              </a:rPr>
            </a:br>
            <a:r>
              <a:rPr lang="en-US" sz="4400" spc="-150" dirty="0">
                <a:solidFill>
                  <a:schemeClr val="bg1"/>
                </a:solidFill>
                <a:latin typeface="Objective Medium" pitchFamily="50" charset="0"/>
              </a:rPr>
              <a:t>and courage to act.”</a:t>
            </a:r>
            <a:endParaRPr lang="en-US" sz="4400" spc="-150" dirty="0">
              <a:latin typeface="Objective Medium" pitchFamily="50" charset="0"/>
            </a:endParaRPr>
          </a:p>
        </p:txBody>
      </p:sp>
    </p:spTree>
    <p:extLst>
      <p:ext uri="{BB962C8B-B14F-4D97-AF65-F5344CB8AC3E}">
        <p14:creationId xmlns:p14="http://schemas.microsoft.com/office/powerpoint/2010/main" val="17479551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DC9935D1-7000-2DDF-0089-F54B52FEBF7F}"/>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9286D9A7-91C3-83B9-4417-6DC5340CA4E1}"/>
              </a:ext>
            </a:extLst>
          </p:cNvPr>
          <p:cNvSpPr txBox="1"/>
          <p:nvPr/>
        </p:nvSpPr>
        <p:spPr>
          <a:xfrm>
            <a:off x="2451847" y="989334"/>
            <a:ext cx="7288306" cy="2585323"/>
          </a:xfrm>
          <a:prstGeom prst="rect">
            <a:avLst/>
          </a:prstGeom>
          <a:noFill/>
        </p:spPr>
        <p:txBody>
          <a:bodyPr wrap="square" rtlCol="0" anchor="t" anchorCtr="0">
            <a:spAutoFit/>
          </a:bodyPr>
          <a:lstStyle/>
          <a:p>
            <a:r>
              <a:rPr lang="en-US" sz="5400" b="1" spc="-300" dirty="0">
                <a:solidFill>
                  <a:schemeClr val="bg1"/>
                </a:solidFill>
                <a:latin typeface="Objective" pitchFamily="50" charset="0"/>
              </a:rPr>
              <a:t>B – Begin with Prayer</a:t>
            </a:r>
          </a:p>
          <a:p>
            <a:r>
              <a:rPr lang="en-US" sz="5400" b="1" spc="-300" dirty="0">
                <a:solidFill>
                  <a:schemeClr val="bg1"/>
                </a:solidFill>
                <a:latin typeface="Objective" pitchFamily="50" charset="0"/>
              </a:rPr>
              <a:t>L – Listen with Care</a:t>
            </a:r>
            <a:br>
              <a:rPr lang="en-US" sz="5400" b="1" spc="-300" dirty="0">
                <a:solidFill>
                  <a:schemeClr val="bg1"/>
                </a:solidFill>
                <a:latin typeface="Objective" pitchFamily="50" charset="0"/>
              </a:rPr>
            </a:br>
            <a:endParaRPr lang="en-US" sz="5400" b="1" spc="-300" dirty="0">
              <a:latin typeface="Objective" pitchFamily="50" charset="0"/>
            </a:endParaRPr>
          </a:p>
        </p:txBody>
      </p:sp>
    </p:spTree>
    <p:extLst>
      <p:ext uri="{BB962C8B-B14F-4D97-AF65-F5344CB8AC3E}">
        <p14:creationId xmlns:p14="http://schemas.microsoft.com/office/powerpoint/2010/main" val="4331713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8FE0EAE7-A686-C942-C8C7-AAE8D0A9B47F}"/>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1E1DD682-2EC4-65F5-19CE-F73418343A61}"/>
              </a:ext>
            </a:extLst>
          </p:cNvPr>
          <p:cNvSpPr txBox="1"/>
          <p:nvPr/>
        </p:nvSpPr>
        <p:spPr>
          <a:xfrm>
            <a:off x="1044387" y="2343407"/>
            <a:ext cx="10103226" cy="1754326"/>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Your </a:t>
            </a:r>
            <a:r>
              <a:rPr lang="en-US" sz="5400" b="1" spc="-300" dirty="0">
                <a:latin typeface="Objective" pitchFamily="50" charset="0"/>
              </a:rPr>
              <a:t>work</a:t>
            </a:r>
            <a:r>
              <a:rPr lang="en-US" sz="5400" b="1" spc="-300" dirty="0">
                <a:solidFill>
                  <a:schemeClr val="bg1"/>
                </a:solidFill>
                <a:latin typeface="Objective" pitchFamily="50" charset="0"/>
              </a:rPr>
              <a:t> can become your </a:t>
            </a:r>
            <a:r>
              <a:rPr lang="en-US" sz="5400" b="1" spc="-300" dirty="0">
                <a:latin typeface="Objective" pitchFamily="50" charset="0"/>
              </a:rPr>
              <a:t>worship.</a:t>
            </a:r>
          </a:p>
        </p:txBody>
      </p:sp>
    </p:spTree>
    <p:extLst>
      <p:ext uri="{BB962C8B-B14F-4D97-AF65-F5344CB8AC3E}">
        <p14:creationId xmlns:p14="http://schemas.microsoft.com/office/powerpoint/2010/main" val="30416838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EC947B9D-9CCA-1BCA-992F-F677C73A5CEA}"/>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7A67D81C-43EA-4FF6-224A-01ED8AAFAFF7}"/>
              </a:ext>
            </a:extLst>
          </p:cNvPr>
          <p:cNvSpPr txBox="1"/>
          <p:nvPr/>
        </p:nvSpPr>
        <p:spPr>
          <a:xfrm>
            <a:off x="1044387" y="1927909"/>
            <a:ext cx="10103226" cy="2585323"/>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Take time this week to really </a:t>
            </a:r>
            <a:r>
              <a:rPr lang="en-US" sz="5400" b="1" spc="-300" dirty="0">
                <a:latin typeface="Objective" pitchFamily="50" charset="0"/>
              </a:rPr>
              <a:t>listen</a:t>
            </a:r>
            <a:r>
              <a:rPr lang="en-US" sz="5400" b="1" spc="-300" dirty="0">
                <a:solidFill>
                  <a:schemeClr val="bg1"/>
                </a:solidFill>
                <a:latin typeface="Objective" pitchFamily="50" charset="0"/>
              </a:rPr>
              <a:t> to your coworkers, boss, or customers.</a:t>
            </a:r>
            <a:endParaRPr lang="en-US" sz="5400" b="1" spc="-300" dirty="0">
              <a:latin typeface="Objective" pitchFamily="50" charset="0"/>
            </a:endParaRPr>
          </a:p>
        </p:txBody>
      </p:sp>
    </p:spTree>
    <p:extLst>
      <p:ext uri="{BB962C8B-B14F-4D97-AF65-F5344CB8AC3E}">
        <p14:creationId xmlns:p14="http://schemas.microsoft.com/office/powerpoint/2010/main" val="38993560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EB2515C8-6B4F-741A-D249-A9A27B6E120F}"/>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3625617C-4E95-F40F-625C-D3BFA72204C7}"/>
              </a:ext>
            </a:extLst>
          </p:cNvPr>
          <p:cNvSpPr txBox="1"/>
          <p:nvPr/>
        </p:nvSpPr>
        <p:spPr>
          <a:xfrm>
            <a:off x="2451847" y="989334"/>
            <a:ext cx="7288306" cy="2585323"/>
          </a:xfrm>
          <a:prstGeom prst="rect">
            <a:avLst/>
          </a:prstGeom>
          <a:noFill/>
        </p:spPr>
        <p:txBody>
          <a:bodyPr wrap="square" rtlCol="0" anchor="t" anchorCtr="0">
            <a:spAutoFit/>
          </a:bodyPr>
          <a:lstStyle/>
          <a:p>
            <a:r>
              <a:rPr lang="en-US" sz="5400" b="1" spc="-300" dirty="0">
                <a:solidFill>
                  <a:schemeClr val="bg1"/>
                </a:solidFill>
                <a:latin typeface="Objective" pitchFamily="50" charset="0"/>
              </a:rPr>
              <a:t>B – Begin with Prayer</a:t>
            </a:r>
          </a:p>
          <a:p>
            <a:r>
              <a:rPr lang="en-US" sz="5400" b="1" spc="-300" dirty="0">
                <a:solidFill>
                  <a:schemeClr val="bg1"/>
                </a:solidFill>
                <a:latin typeface="Objective" pitchFamily="50" charset="0"/>
              </a:rPr>
              <a:t>L – Listen with Care</a:t>
            </a:r>
            <a:br>
              <a:rPr lang="en-US" sz="5400" b="1" spc="-300" dirty="0">
                <a:solidFill>
                  <a:schemeClr val="bg1"/>
                </a:solidFill>
                <a:latin typeface="Objective" pitchFamily="50" charset="0"/>
              </a:rPr>
            </a:br>
            <a:r>
              <a:rPr lang="en-US" sz="5400" b="1" spc="-300" dirty="0">
                <a:solidFill>
                  <a:schemeClr val="bg1"/>
                </a:solidFill>
                <a:latin typeface="Objective" pitchFamily="50" charset="0"/>
              </a:rPr>
              <a:t>E – Eat Together</a:t>
            </a:r>
          </a:p>
        </p:txBody>
      </p:sp>
    </p:spTree>
    <p:extLst>
      <p:ext uri="{BB962C8B-B14F-4D97-AF65-F5344CB8AC3E}">
        <p14:creationId xmlns:p14="http://schemas.microsoft.com/office/powerpoint/2010/main" val="30556170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C17E146C-AC8A-0162-CAF0-EB2EE7F34CE4}"/>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8957809-8507-23B0-223B-2711F32CE849}"/>
              </a:ext>
            </a:extLst>
          </p:cNvPr>
          <p:cNvSpPr txBox="1"/>
          <p:nvPr/>
        </p:nvSpPr>
        <p:spPr>
          <a:xfrm>
            <a:off x="1044387" y="1927909"/>
            <a:ext cx="10103226" cy="2585323"/>
          </a:xfrm>
          <a:prstGeom prst="rect">
            <a:avLst/>
          </a:prstGeom>
          <a:noFill/>
        </p:spPr>
        <p:txBody>
          <a:bodyPr wrap="square" rtlCol="0" anchor="ctr" anchorCtr="0">
            <a:spAutoFit/>
          </a:bodyPr>
          <a:lstStyle/>
          <a:p>
            <a:pPr algn="ctr"/>
            <a:r>
              <a:rPr lang="en-US" sz="5400" b="1" spc="-300" dirty="0">
                <a:latin typeface="Objective" pitchFamily="50" charset="0"/>
              </a:rPr>
              <a:t>Invite</a:t>
            </a:r>
            <a:r>
              <a:rPr lang="en-US" sz="5400" b="1" spc="-300" dirty="0">
                <a:solidFill>
                  <a:schemeClr val="bg1"/>
                </a:solidFill>
                <a:latin typeface="Objective" pitchFamily="50" charset="0"/>
              </a:rPr>
              <a:t> a colleague to lunch, coffee, or even a quick</a:t>
            </a:r>
            <a:br>
              <a:rPr lang="en-US" sz="5400" b="1" spc="-300" dirty="0">
                <a:solidFill>
                  <a:schemeClr val="bg1"/>
                </a:solidFill>
                <a:latin typeface="Objective" pitchFamily="50" charset="0"/>
              </a:rPr>
            </a:br>
            <a:r>
              <a:rPr lang="en-US" sz="5400" b="1" spc="-300" dirty="0">
                <a:solidFill>
                  <a:schemeClr val="bg1"/>
                </a:solidFill>
                <a:latin typeface="Objective" pitchFamily="50" charset="0"/>
              </a:rPr>
              <a:t>snack break.</a:t>
            </a:r>
            <a:endParaRPr lang="en-US" sz="5400" b="1" spc="-300" dirty="0">
              <a:latin typeface="Objective" pitchFamily="50" charset="0"/>
            </a:endParaRPr>
          </a:p>
        </p:txBody>
      </p:sp>
    </p:spTree>
    <p:extLst>
      <p:ext uri="{BB962C8B-B14F-4D97-AF65-F5344CB8AC3E}">
        <p14:creationId xmlns:p14="http://schemas.microsoft.com/office/powerpoint/2010/main" val="41346158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14656934-4793-9E18-2B1D-9C7859E78E9B}"/>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5DBD18C3-89D0-B8DD-BBCF-E8A5E3207C29}"/>
              </a:ext>
            </a:extLst>
          </p:cNvPr>
          <p:cNvSpPr txBox="1"/>
          <p:nvPr/>
        </p:nvSpPr>
        <p:spPr>
          <a:xfrm>
            <a:off x="2451847" y="989334"/>
            <a:ext cx="7288306" cy="3416320"/>
          </a:xfrm>
          <a:prstGeom prst="rect">
            <a:avLst/>
          </a:prstGeom>
          <a:noFill/>
        </p:spPr>
        <p:txBody>
          <a:bodyPr wrap="square" rtlCol="0" anchor="t" anchorCtr="0">
            <a:spAutoFit/>
          </a:bodyPr>
          <a:lstStyle/>
          <a:p>
            <a:r>
              <a:rPr lang="en-US" sz="5400" b="1" spc="-300" dirty="0">
                <a:solidFill>
                  <a:schemeClr val="bg1"/>
                </a:solidFill>
                <a:latin typeface="Objective" pitchFamily="50" charset="0"/>
              </a:rPr>
              <a:t>B – Begin with Prayer</a:t>
            </a:r>
          </a:p>
          <a:p>
            <a:r>
              <a:rPr lang="en-US" sz="5400" b="1" spc="-300" dirty="0">
                <a:solidFill>
                  <a:schemeClr val="bg1"/>
                </a:solidFill>
                <a:latin typeface="Objective" pitchFamily="50" charset="0"/>
              </a:rPr>
              <a:t>L – Listen with Care</a:t>
            </a:r>
            <a:br>
              <a:rPr lang="en-US" sz="5400" b="1" spc="-300" dirty="0">
                <a:solidFill>
                  <a:schemeClr val="bg1"/>
                </a:solidFill>
                <a:latin typeface="Objective" pitchFamily="50" charset="0"/>
              </a:rPr>
            </a:br>
            <a:r>
              <a:rPr lang="en-US" sz="5400" b="1" spc="-300" dirty="0">
                <a:solidFill>
                  <a:schemeClr val="bg1"/>
                </a:solidFill>
                <a:latin typeface="Objective" pitchFamily="50" charset="0"/>
              </a:rPr>
              <a:t>E – Eat Together</a:t>
            </a:r>
          </a:p>
          <a:p>
            <a:r>
              <a:rPr lang="en-US" sz="5400" b="1" spc="-300" dirty="0">
                <a:solidFill>
                  <a:schemeClr val="bg1"/>
                </a:solidFill>
                <a:latin typeface="Objective" pitchFamily="50" charset="0"/>
              </a:rPr>
              <a:t>S – Serve with Love</a:t>
            </a:r>
          </a:p>
        </p:txBody>
      </p:sp>
    </p:spTree>
    <p:extLst>
      <p:ext uri="{BB962C8B-B14F-4D97-AF65-F5344CB8AC3E}">
        <p14:creationId xmlns:p14="http://schemas.microsoft.com/office/powerpoint/2010/main" val="6398533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A918DB8F-20DB-5112-9848-0AB319E259F6}"/>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0A3B25E4-E02A-0F69-F369-8D7E24DEE5A8}"/>
              </a:ext>
            </a:extLst>
          </p:cNvPr>
          <p:cNvSpPr txBox="1"/>
          <p:nvPr/>
        </p:nvSpPr>
        <p:spPr>
          <a:xfrm>
            <a:off x="1044387" y="1927909"/>
            <a:ext cx="10103226" cy="2585323"/>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Look for tangible ways to </a:t>
            </a:r>
            <a:r>
              <a:rPr lang="en-US" sz="5400" b="1" spc="-300" dirty="0">
                <a:latin typeface="Objective" pitchFamily="50" charset="0"/>
              </a:rPr>
              <a:t>serve</a:t>
            </a:r>
            <a:r>
              <a:rPr lang="en-US" sz="5400" b="1" spc="-300" dirty="0">
                <a:solidFill>
                  <a:schemeClr val="bg1"/>
                </a:solidFill>
                <a:latin typeface="Objective" pitchFamily="50" charset="0"/>
              </a:rPr>
              <a:t> someone at work or</a:t>
            </a:r>
            <a:br>
              <a:rPr lang="en-US" sz="5400" b="1" spc="-300" dirty="0">
                <a:solidFill>
                  <a:schemeClr val="bg1"/>
                </a:solidFill>
                <a:latin typeface="Objective" pitchFamily="50" charset="0"/>
              </a:rPr>
            </a:br>
            <a:r>
              <a:rPr lang="en-US" sz="5400" b="1" spc="-300" dirty="0">
                <a:solidFill>
                  <a:schemeClr val="bg1"/>
                </a:solidFill>
                <a:latin typeface="Objective" pitchFamily="50" charset="0"/>
              </a:rPr>
              <a:t>in your industry.</a:t>
            </a:r>
            <a:endParaRPr lang="en-US" sz="5400" b="1" spc="-300" dirty="0">
              <a:latin typeface="Objective" pitchFamily="50" charset="0"/>
            </a:endParaRPr>
          </a:p>
        </p:txBody>
      </p:sp>
    </p:spTree>
    <p:extLst>
      <p:ext uri="{BB962C8B-B14F-4D97-AF65-F5344CB8AC3E}">
        <p14:creationId xmlns:p14="http://schemas.microsoft.com/office/powerpoint/2010/main" val="11704612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82CEFD87-7E13-7712-67F4-E2BAEA7A106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99940E99-88F6-79E2-130D-1A72A574567E}"/>
              </a:ext>
            </a:extLst>
          </p:cNvPr>
          <p:cNvSpPr txBox="1"/>
          <p:nvPr/>
        </p:nvSpPr>
        <p:spPr>
          <a:xfrm>
            <a:off x="2451847" y="989334"/>
            <a:ext cx="7288306" cy="4247317"/>
          </a:xfrm>
          <a:prstGeom prst="rect">
            <a:avLst/>
          </a:prstGeom>
          <a:noFill/>
        </p:spPr>
        <p:txBody>
          <a:bodyPr wrap="square" rtlCol="0" anchor="t" anchorCtr="0">
            <a:spAutoFit/>
          </a:bodyPr>
          <a:lstStyle/>
          <a:p>
            <a:r>
              <a:rPr lang="en-US" sz="5400" b="1" spc="-300" dirty="0">
                <a:solidFill>
                  <a:schemeClr val="bg1"/>
                </a:solidFill>
                <a:latin typeface="Objective" pitchFamily="50" charset="0"/>
              </a:rPr>
              <a:t>B – Begin with Prayer</a:t>
            </a:r>
          </a:p>
          <a:p>
            <a:r>
              <a:rPr lang="en-US" sz="5400" b="1" spc="-300" dirty="0">
                <a:solidFill>
                  <a:schemeClr val="bg1"/>
                </a:solidFill>
                <a:latin typeface="Objective" pitchFamily="50" charset="0"/>
              </a:rPr>
              <a:t>L – Listen with Care</a:t>
            </a:r>
            <a:br>
              <a:rPr lang="en-US" sz="5400" b="1" spc="-300" dirty="0">
                <a:solidFill>
                  <a:schemeClr val="bg1"/>
                </a:solidFill>
                <a:latin typeface="Objective" pitchFamily="50" charset="0"/>
              </a:rPr>
            </a:br>
            <a:r>
              <a:rPr lang="en-US" sz="5400" b="1" spc="-300" dirty="0">
                <a:solidFill>
                  <a:schemeClr val="bg1"/>
                </a:solidFill>
                <a:latin typeface="Objective" pitchFamily="50" charset="0"/>
              </a:rPr>
              <a:t>E – Eat Together</a:t>
            </a:r>
          </a:p>
          <a:p>
            <a:r>
              <a:rPr lang="en-US" sz="5400" b="1" spc="-300" dirty="0">
                <a:solidFill>
                  <a:schemeClr val="bg1"/>
                </a:solidFill>
                <a:latin typeface="Objective" pitchFamily="50" charset="0"/>
              </a:rPr>
              <a:t>S – Serve with Love</a:t>
            </a:r>
          </a:p>
          <a:p>
            <a:r>
              <a:rPr lang="en-US" sz="5400" b="1" spc="-300" dirty="0">
                <a:solidFill>
                  <a:schemeClr val="bg1"/>
                </a:solidFill>
                <a:latin typeface="Objective" pitchFamily="50" charset="0"/>
              </a:rPr>
              <a:t>S – Share Your Story</a:t>
            </a:r>
            <a:endParaRPr lang="en-US" sz="5400" b="1" spc="-300" dirty="0">
              <a:latin typeface="Objective" pitchFamily="50" charset="0"/>
            </a:endParaRPr>
          </a:p>
        </p:txBody>
      </p:sp>
    </p:spTree>
    <p:extLst>
      <p:ext uri="{BB962C8B-B14F-4D97-AF65-F5344CB8AC3E}">
        <p14:creationId xmlns:p14="http://schemas.microsoft.com/office/powerpoint/2010/main" val="30388733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938D906B-F420-7BCD-2220-5867CE6EB11C}"/>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AE136D3E-D0F6-C71F-7045-B5072386B41E}"/>
              </a:ext>
            </a:extLst>
          </p:cNvPr>
          <p:cNvSpPr txBox="1"/>
          <p:nvPr/>
        </p:nvSpPr>
        <p:spPr>
          <a:xfrm>
            <a:off x="1044387" y="1927909"/>
            <a:ext cx="10103226" cy="2585323"/>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When the time is right, </a:t>
            </a:r>
            <a:r>
              <a:rPr lang="en-US" sz="5400" b="1" spc="-300" dirty="0">
                <a:latin typeface="Objective" pitchFamily="50" charset="0"/>
              </a:rPr>
              <a:t>share</a:t>
            </a:r>
            <a:r>
              <a:rPr lang="en-US" sz="5400" b="1" spc="-300" dirty="0">
                <a:solidFill>
                  <a:schemeClr val="bg1"/>
                </a:solidFill>
                <a:latin typeface="Objective" pitchFamily="50" charset="0"/>
              </a:rPr>
              <a:t> your story of how your faith shapes the way you work.</a:t>
            </a:r>
            <a:endParaRPr lang="en-US" sz="5400" b="1" spc="-300" dirty="0">
              <a:latin typeface="Objective" pitchFamily="50" charset="0"/>
            </a:endParaRPr>
          </a:p>
        </p:txBody>
      </p:sp>
    </p:spTree>
    <p:extLst>
      <p:ext uri="{BB962C8B-B14F-4D97-AF65-F5344CB8AC3E}">
        <p14:creationId xmlns:p14="http://schemas.microsoft.com/office/powerpoint/2010/main" val="23412518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75DE6790-98A1-0A69-016D-106C7A30582A}"/>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77DAB1A-E654-85CB-71CA-2E0DCC7DB691}"/>
              </a:ext>
            </a:extLst>
          </p:cNvPr>
          <p:cNvSpPr txBox="1"/>
          <p:nvPr/>
        </p:nvSpPr>
        <p:spPr>
          <a:xfrm>
            <a:off x="2451847" y="989334"/>
            <a:ext cx="7288306" cy="4247317"/>
          </a:xfrm>
          <a:prstGeom prst="rect">
            <a:avLst/>
          </a:prstGeom>
          <a:noFill/>
        </p:spPr>
        <p:txBody>
          <a:bodyPr wrap="square" rtlCol="0" anchor="t" anchorCtr="0">
            <a:spAutoFit/>
          </a:bodyPr>
          <a:lstStyle/>
          <a:p>
            <a:r>
              <a:rPr lang="en-US" sz="5400" b="1" spc="-300" dirty="0">
                <a:solidFill>
                  <a:schemeClr val="bg1"/>
                </a:solidFill>
                <a:latin typeface="Objective" pitchFamily="50" charset="0"/>
              </a:rPr>
              <a:t>B – Begin with Prayer</a:t>
            </a:r>
          </a:p>
          <a:p>
            <a:r>
              <a:rPr lang="en-US" sz="5400" b="1" spc="-300" dirty="0">
                <a:solidFill>
                  <a:schemeClr val="bg1"/>
                </a:solidFill>
                <a:latin typeface="Objective" pitchFamily="50" charset="0"/>
              </a:rPr>
              <a:t>L – Listen with Care</a:t>
            </a:r>
            <a:br>
              <a:rPr lang="en-US" sz="5400" b="1" spc="-300" dirty="0">
                <a:solidFill>
                  <a:schemeClr val="bg1"/>
                </a:solidFill>
                <a:latin typeface="Objective" pitchFamily="50" charset="0"/>
              </a:rPr>
            </a:br>
            <a:r>
              <a:rPr lang="en-US" sz="5400" b="1" spc="-300" dirty="0">
                <a:solidFill>
                  <a:schemeClr val="bg1"/>
                </a:solidFill>
                <a:latin typeface="Objective" pitchFamily="50" charset="0"/>
              </a:rPr>
              <a:t>E – Eat Together</a:t>
            </a:r>
          </a:p>
          <a:p>
            <a:r>
              <a:rPr lang="en-US" sz="5400" b="1" spc="-300" dirty="0">
                <a:solidFill>
                  <a:schemeClr val="bg1"/>
                </a:solidFill>
                <a:latin typeface="Objective" pitchFamily="50" charset="0"/>
              </a:rPr>
              <a:t>S – Serve with Love</a:t>
            </a:r>
          </a:p>
          <a:p>
            <a:r>
              <a:rPr lang="en-US" sz="5400" b="1" spc="-300" dirty="0">
                <a:solidFill>
                  <a:schemeClr val="bg1"/>
                </a:solidFill>
                <a:latin typeface="Objective" pitchFamily="50" charset="0"/>
              </a:rPr>
              <a:t>S – Share Your Story</a:t>
            </a:r>
            <a:endParaRPr lang="en-US" sz="5400" b="1" spc="-300" dirty="0">
              <a:latin typeface="Objective" pitchFamily="50" charset="0"/>
            </a:endParaRPr>
          </a:p>
        </p:txBody>
      </p:sp>
    </p:spTree>
    <p:extLst>
      <p:ext uri="{BB962C8B-B14F-4D97-AF65-F5344CB8AC3E}">
        <p14:creationId xmlns:p14="http://schemas.microsoft.com/office/powerpoint/2010/main" val="13471993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C889FD49-B0C6-B040-761E-7A907549357C}"/>
            </a:ext>
          </a:extLst>
        </p:cNvPr>
        <p:cNvGrpSpPr/>
        <p:nvPr/>
      </p:nvGrpSpPr>
      <p:grpSpPr>
        <a:xfrm>
          <a:off x="0" y="0"/>
          <a:ext cx="0" cy="0"/>
          <a:chOff x="0" y="0"/>
          <a:chExt cx="0" cy="0"/>
        </a:xfrm>
      </p:grpSpPr>
    </p:spTree>
    <p:extLst>
      <p:ext uri="{BB962C8B-B14F-4D97-AF65-F5344CB8AC3E}">
        <p14:creationId xmlns:p14="http://schemas.microsoft.com/office/powerpoint/2010/main" val="2517802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08F342AD-EC1C-EB0B-38A1-389422697F7C}"/>
            </a:ext>
          </a:extLst>
        </p:cNvPr>
        <p:cNvGrpSpPr/>
        <p:nvPr/>
      </p:nvGrpSpPr>
      <p:grpSpPr>
        <a:xfrm>
          <a:off x="0" y="0"/>
          <a:ext cx="0" cy="0"/>
          <a:chOff x="0" y="0"/>
          <a:chExt cx="0" cy="0"/>
        </a:xfrm>
      </p:grpSpPr>
    </p:spTree>
    <p:extLst>
      <p:ext uri="{BB962C8B-B14F-4D97-AF65-F5344CB8AC3E}">
        <p14:creationId xmlns:p14="http://schemas.microsoft.com/office/powerpoint/2010/main" val="334520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0C13E689-74C8-8F61-6F84-658465424C58}"/>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28D56B07-3FCE-4BAD-4921-199C8F79532B}"/>
              </a:ext>
            </a:extLst>
          </p:cNvPr>
          <p:cNvSpPr txBox="1"/>
          <p:nvPr/>
        </p:nvSpPr>
        <p:spPr>
          <a:xfrm>
            <a:off x="1044387" y="2343407"/>
            <a:ext cx="10103226" cy="1754326"/>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When </a:t>
            </a:r>
            <a:r>
              <a:rPr lang="en-US" sz="5400" b="1" spc="-300" dirty="0">
                <a:latin typeface="Objective" pitchFamily="50" charset="0"/>
              </a:rPr>
              <a:t>faith</a:t>
            </a:r>
            <a:r>
              <a:rPr lang="en-US" sz="5400" b="1" spc="-300" dirty="0">
                <a:solidFill>
                  <a:schemeClr val="bg1"/>
                </a:solidFill>
                <a:latin typeface="Objective" pitchFamily="50" charset="0"/>
              </a:rPr>
              <a:t> drives business, business transforms lives.</a:t>
            </a:r>
            <a:endParaRPr lang="en-US" sz="5400" b="1" spc="-300" dirty="0">
              <a:latin typeface="Objective" pitchFamily="50" charset="0"/>
            </a:endParaRPr>
          </a:p>
        </p:txBody>
      </p:sp>
    </p:spTree>
    <p:extLst>
      <p:ext uri="{BB962C8B-B14F-4D97-AF65-F5344CB8AC3E}">
        <p14:creationId xmlns:p14="http://schemas.microsoft.com/office/powerpoint/2010/main" val="24519534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41E98ADF-C7DE-8384-263C-75589039203B}"/>
            </a:ext>
          </a:extLst>
        </p:cNvPr>
        <p:cNvGrpSpPr/>
        <p:nvPr/>
      </p:nvGrpSpPr>
      <p:grpSpPr>
        <a:xfrm>
          <a:off x="0" y="0"/>
          <a:ext cx="0" cy="0"/>
          <a:chOff x="0" y="0"/>
          <a:chExt cx="0" cy="0"/>
        </a:xfrm>
      </p:grpSpPr>
    </p:spTree>
    <p:extLst>
      <p:ext uri="{BB962C8B-B14F-4D97-AF65-F5344CB8AC3E}">
        <p14:creationId xmlns:p14="http://schemas.microsoft.com/office/powerpoint/2010/main" val="20951479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E005955D-BFBB-4A25-36D0-A861D8109E9B}"/>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04A5C8D4-8C94-E774-2C01-82A5A8E60CB7}"/>
              </a:ext>
            </a:extLst>
          </p:cNvPr>
          <p:cNvSpPr txBox="1"/>
          <p:nvPr/>
        </p:nvSpPr>
        <p:spPr>
          <a:xfrm>
            <a:off x="1044387" y="2343407"/>
            <a:ext cx="10103226" cy="1754326"/>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1. Work Like You’re Working For the Lord</a:t>
            </a:r>
            <a:endParaRPr lang="en-US" sz="5400" b="1" spc="-300" dirty="0">
              <a:latin typeface="Objective" pitchFamily="50" charset="0"/>
            </a:endParaRPr>
          </a:p>
        </p:txBody>
      </p:sp>
    </p:spTree>
    <p:extLst>
      <p:ext uri="{BB962C8B-B14F-4D97-AF65-F5344CB8AC3E}">
        <p14:creationId xmlns:p14="http://schemas.microsoft.com/office/powerpoint/2010/main" val="4022149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4264DD55-B0D0-D743-0CD8-94BA4C15087B}"/>
            </a:ext>
          </a:extLst>
        </p:cNvPr>
        <p:cNvGrpSpPr/>
        <p:nvPr/>
      </p:nvGrpSpPr>
      <p:grpSpPr>
        <a:xfrm>
          <a:off x="0" y="0"/>
          <a:ext cx="0" cy="0"/>
          <a:chOff x="0" y="0"/>
          <a:chExt cx="0" cy="0"/>
        </a:xfrm>
      </p:grpSpPr>
    </p:spTree>
    <p:extLst>
      <p:ext uri="{BB962C8B-B14F-4D97-AF65-F5344CB8AC3E}">
        <p14:creationId xmlns:p14="http://schemas.microsoft.com/office/powerpoint/2010/main" val="23045190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23A7C524-9C0D-63AF-BD18-8BE73AB82249}"/>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E67BE5E1-C391-71B8-E58E-0F4CB33998E6}"/>
              </a:ext>
            </a:extLst>
          </p:cNvPr>
          <p:cNvSpPr txBox="1"/>
          <p:nvPr/>
        </p:nvSpPr>
        <p:spPr>
          <a:xfrm>
            <a:off x="1044387" y="1075844"/>
            <a:ext cx="10103226" cy="4154984"/>
          </a:xfrm>
          <a:prstGeom prst="rect">
            <a:avLst/>
          </a:prstGeom>
          <a:noFill/>
        </p:spPr>
        <p:txBody>
          <a:bodyPr wrap="square" rtlCol="0" anchor="ctr" anchorCtr="0">
            <a:spAutoFit/>
          </a:bodyPr>
          <a:lstStyle/>
          <a:p>
            <a:pPr algn="ctr"/>
            <a:r>
              <a:rPr lang="en-US" sz="4400" spc="-150" dirty="0">
                <a:solidFill>
                  <a:schemeClr val="bg1"/>
                </a:solidFill>
                <a:latin typeface="Objective Medium" pitchFamily="50" charset="0"/>
              </a:rPr>
              <a:t>Whatever you do, work at it with all your heart, as working for the Lord, not for human masters, since you know that you will receive an inheritance from the Lord</a:t>
            </a:r>
            <a:br>
              <a:rPr lang="en-US" sz="4400" spc="-150" dirty="0">
                <a:solidFill>
                  <a:schemeClr val="bg1"/>
                </a:solidFill>
                <a:latin typeface="Objective Medium" pitchFamily="50" charset="0"/>
              </a:rPr>
            </a:br>
            <a:r>
              <a:rPr lang="en-US" sz="4400" spc="-150" dirty="0">
                <a:solidFill>
                  <a:schemeClr val="bg1"/>
                </a:solidFill>
                <a:latin typeface="Objective Medium" pitchFamily="50" charset="0"/>
              </a:rPr>
              <a:t>as a reward.</a:t>
            </a:r>
            <a:endParaRPr lang="en-US" sz="4400" spc="-150" dirty="0">
              <a:latin typeface="Objective Medium" pitchFamily="50" charset="0"/>
            </a:endParaRPr>
          </a:p>
        </p:txBody>
      </p:sp>
      <p:sp>
        <p:nvSpPr>
          <p:cNvPr id="2" name="TextBox 1">
            <a:extLst>
              <a:ext uri="{FF2B5EF4-FFF2-40B4-BE49-F238E27FC236}">
                <a16:creationId xmlns:a16="http://schemas.microsoft.com/office/drawing/2014/main" id="{1F611B97-D26A-0382-2957-A678420EB9A1}"/>
              </a:ext>
            </a:extLst>
          </p:cNvPr>
          <p:cNvSpPr txBox="1"/>
          <p:nvPr/>
        </p:nvSpPr>
        <p:spPr>
          <a:xfrm>
            <a:off x="7884485" y="6034267"/>
            <a:ext cx="3956339" cy="584775"/>
          </a:xfrm>
          <a:prstGeom prst="rect">
            <a:avLst/>
          </a:prstGeom>
          <a:noFill/>
        </p:spPr>
        <p:txBody>
          <a:bodyPr wrap="none" rtlCol="0">
            <a:spAutoFit/>
          </a:bodyPr>
          <a:lstStyle/>
          <a:p>
            <a:pPr algn="r"/>
            <a:r>
              <a:rPr lang="en-US" sz="3200" b="1" spc="-150" dirty="0">
                <a:solidFill>
                  <a:schemeClr val="bg1"/>
                </a:solidFill>
                <a:latin typeface="Objective" pitchFamily="50" charset="0"/>
              </a:rPr>
              <a:t>Colossians 3:23-24</a:t>
            </a:r>
          </a:p>
        </p:txBody>
      </p:sp>
    </p:spTree>
    <p:extLst>
      <p:ext uri="{BB962C8B-B14F-4D97-AF65-F5344CB8AC3E}">
        <p14:creationId xmlns:p14="http://schemas.microsoft.com/office/powerpoint/2010/main" val="34666061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70EA3F5B-4C1B-E500-046C-078400118541}"/>
            </a:ext>
          </a:extLst>
        </p:cNvPr>
        <p:cNvGrpSpPr/>
        <p:nvPr/>
      </p:nvGrpSpPr>
      <p:grpSpPr>
        <a:xfrm>
          <a:off x="0" y="0"/>
          <a:ext cx="0" cy="0"/>
          <a:chOff x="0" y="0"/>
          <a:chExt cx="0" cy="0"/>
        </a:xfrm>
      </p:grpSpPr>
    </p:spTree>
    <p:extLst>
      <p:ext uri="{BB962C8B-B14F-4D97-AF65-F5344CB8AC3E}">
        <p14:creationId xmlns:p14="http://schemas.microsoft.com/office/powerpoint/2010/main" val="3111274822"/>
      </p:ext>
    </p:extLst>
  </p:cSld>
  <p:clrMapOvr>
    <a:masterClrMapping/>
  </p:clrMapOvr>
</p:sld>
</file>

<file path=ppt/theme/theme1.xml><?xml version="1.0" encoding="utf-8"?>
<a:theme xmlns:a="http://schemas.openxmlformats.org/drawingml/2006/main" name="Office Theme">
  <a:themeElements>
    <a:clrScheme name="Someone Like You">
      <a:dk1>
        <a:srgbClr val="0D4251"/>
      </a:dk1>
      <a:lt1>
        <a:srgbClr val="FFFFFF"/>
      </a:lt1>
      <a:dk2>
        <a:srgbClr val="53C4CA"/>
      </a:dk2>
      <a:lt2>
        <a:srgbClr val="E4F6F6"/>
      </a:lt2>
      <a:accent1>
        <a:srgbClr val="0D4251"/>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160</TotalTime>
  <Words>343</Words>
  <Application>Microsoft Office PowerPoint</Application>
  <PresentationFormat>Widescreen</PresentationFormat>
  <Paragraphs>34</Paragraphs>
  <Slides>28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Aptos</vt:lpstr>
      <vt:lpstr>Aptos Display</vt:lpstr>
      <vt:lpstr>Arial</vt:lpstr>
      <vt:lpstr>Objective</vt:lpstr>
      <vt:lpstr>Objective Medium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Josiah Smith</dc:creator>
  <cp:lastModifiedBy>Josiah Smith</cp:lastModifiedBy>
  <cp:revision>70</cp:revision>
  <dcterms:created xsi:type="dcterms:W3CDTF">2026-01-09T16:30:50Z</dcterms:created>
  <dcterms:modified xsi:type="dcterms:W3CDTF">2026-02-17T14:54:10Z</dcterms:modified>
</cp:coreProperties>
</file>